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4" r:id="rId2"/>
    <p:sldId id="309" r:id="rId3"/>
    <p:sldId id="449" r:id="rId4"/>
    <p:sldId id="450" r:id="rId5"/>
    <p:sldId id="451" r:id="rId6"/>
    <p:sldId id="418" r:id="rId7"/>
    <p:sldId id="432" r:id="rId8"/>
    <p:sldId id="452" r:id="rId9"/>
    <p:sldId id="459" r:id="rId10"/>
    <p:sldId id="453" r:id="rId11"/>
    <p:sldId id="265" r:id="rId12"/>
    <p:sldId id="454" r:id="rId13"/>
    <p:sldId id="292" r:id="rId14"/>
    <p:sldId id="297" r:id="rId15"/>
    <p:sldId id="413" r:id="rId16"/>
    <p:sldId id="441" r:id="rId17"/>
    <p:sldId id="378" r:id="rId18"/>
    <p:sldId id="293" r:id="rId19"/>
    <p:sldId id="300" r:id="rId20"/>
    <p:sldId id="460" r:id="rId21"/>
    <p:sldId id="291" r:id="rId22"/>
    <p:sldId id="258" r:id="rId23"/>
    <p:sldId id="282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4.xml"/><Relationship Id="rId7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emf"/><Relationship Id="rId5" Type="http://schemas.openxmlformats.org/officeDocument/2006/relationships/slide" Target="slide18.xml"/><Relationship Id="rId4" Type="http://schemas.openxmlformats.org/officeDocument/2006/relationships/slide" Target="slide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oleObject" Target="../embeddings/oleObject7.bin"/><Relationship Id="rId3" Type="http://schemas.openxmlformats.org/officeDocument/2006/relationships/image" Target="../media/image12.jpeg"/><Relationship Id="rId7" Type="http://schemas.openxmlformats.org/officeDocument/2006/relationships/oleObject" Target="../embeddings/oleObject1.bin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10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audio" Target="../media/audio1.wav"/><Relationship Id="rId11" Type="http://schemas.openxmlformats.org/officeDocument/2006/relationships/oleObject" Target="../embeddings/oleObject5.bin"/><Relationship Id="rId5" Type="http://schemas.openxmlformats.org/officeDocument/2006/relationships/slide" Target="slide1.xml"/><Relationship Id="rId15" Type="http://schemas.openxmlformats.org/officeDocument/2006/relationships/oleObject" Target="../embeddings/oleObject9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3.emf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8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5" Type="http://schemas.openxmlformats.org/officeDocument/2006/relationships/slide" Target="slide18.xml"/><Relationship Id="rId4" Type="http://schemas.openxmlformats.org/officeDocument/2006/relationships/oleObject" Target="../embeddings/oleObject1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643042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4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   比    例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3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</a:t>
            </a:r>
            <a:r>
              <a:rPr lang="zh-CN" altLang="en-US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比例的应用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214546" y="3857628"/>
            <a:ext cx="4307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比例尺（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8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14282" y="642918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巩固练习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4346" y="1285860"/>
            <a:ext cx="8786810" cy="1928826"/>
            <a:chOff x="0" y="571480"/>
            <a:chExt cx="8786810" cy="1928826"/>
          </a:xfrm>
        </p:grpSpPr>
        <p:sp>
          <p:nvSpPr>
            <p:cNvPr id="15" name="圆角矩形 14"/>
            <p:cNvSpPr/>
            <p:nvPr/>
          </p:nvSpPr>
          <p:spPr>
            <a:xfrm>
              <a:off x="0" y="571480"/>
              <a:ext cx="8786810" cy="192882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571480"/>
              <a:ext cx="8715372" cy="18774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  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2014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年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9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月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30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日为中国首个烈士纪念日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王叔叔来到中国人民抗日战争纪念馆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缅怀革命英烈。将背景雕塑“铜墙铁壁”拍照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已知背景雕塑实际高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</a:t>
              </a:r>
              <a:r>
                <a:rPr lang="en-US" altLang="zh-CN" sz="28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.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5 m,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在照片上高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3</a:t>
              </a:r>
              <a:r>
                <a:rPr lang="en-US" altLang="zh-CN" sz="28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.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25 cm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。求比例尺。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714480" y="3286124"/>
            <a:ext cx="4572000" cy="22379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 cm∶6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 m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 cm∶650 cm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=1∶200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8596" y="5572140"/>
            <a:ext cx="53578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这幅图的比例尺是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1∶200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285720" y="581079"/>
            <a:ext cx="8501122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一个圆柱形零件的高是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Times New Roman" pitchFamily="18" charset="0"/>
              </a:rPr>
              <a:t>mm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，在图纸上的高是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2cm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，这幅图纸的比例尺是多少？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857356" y="2428868"/>
            <a:ext cx="51988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  <a:cs typeface="Khmer UI" pitchFamily="34" charset="0"/>
              </a:rPr>
              <a:t>: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实际距离＝比例尺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928794" y="3143248"/>
            <a:ext cx="22958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mm</a:t>
            </a:r>
            <a:endParaRPr lang="zh-CN" altLang="en-US" sz="3200" dirty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928794" y="3857628"/>
            <a:ext cx="17363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20:5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4:1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214414" y="4786322"/>
            <a:ext cx="55835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答：这幅图纸的比例尺是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  <a:cs typeface="Khmer UI" pitchFamily="34" charset="0"/>
              </a:rPr>
              <a:t>: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71438" y="357166"/>
            <a:ext cx="892971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一幅地图的比例尺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Khmer UI" pitchFamily="34" charset="0"/>
              </a:rPr>
              <a:t>: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30000000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，你能用线段比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例尺表示出来吗？</a:t>
            </a:r>
            <a:endParaRPr lang="en-US" altLang="zh-CN" sz="3200" b="1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428860" y="2571744"/>
            <a:ext cx="37096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30000000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300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km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064001" y="3500438"/>
            <a:ext cx="2293949" cy="858842"/>
            <a:chOff x="4064001" y="3643314"/>
            <a:chExt cx="2293949" cy="858842"/>
          </a:xfrm>
        </p:grpSpPr>
        <p:grpSp>
          <p:nvGrpSpPr>
            <p:cNvPr id="9" name="组合 8"/>
            <p:cNvGrpSpPr>
              <a:grpSpLocks/>
            </p:cNvGrpSpPr>
            <p:nvPr/>
          </p:nvGrpSpPr>
          <p:grpSpPr bwMode="auto">
            <a:xfrm>
              <a:off x="4214810" y="4214818"/>
              <a:ext cx="1428760" cy="287338"/>
              <a:chOff x="4355976" y="5805262"/>
              <a:chExt cx="864096" cy="216026"/>
            </a:xfrm>
          </p:grpSpPr>
          <p:cxnSp>
            <p:nvCxnSpPr>
              <p:cNvPr id="12" name="直接连接符 3"/>
              <p:cNvCxnSpPr>
                <a:cxnSpLocks noChangeShapeType="1"/>
              </p:cNvCxnSpPr>
              <p:nvPr/>
            </p:nvCxnSpPr>
            <p:spPr bwMode="auto">
              <a:xfrm>
                <a:off x="4355976" y="6021288"/>
                <a:ext cx="864096" cy="0"/>
              </a:xfrm>
              <a:prstGeom prst="line">
                <a:avLst/>
              </a:prstGeom>
              <a:noFill/>
              <a:ln w="38100" algn="ctr">
                <a:solidFill>
                  <a:srgbClr val="C00000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4" name="直接连接符 15"/>
              <p:cNvCxnSpPr>
                <a:cxnSpLocks noChangeShapeType="1"/>
              </p:cNvCxnSpPr>
              <p:nvPr/>
            </p:nvCxnSpPr>
            <p:spPr bwMode="auto">
              <a:xfrm flipV="1">
                <a:off x="4355976" y="5805262"/>
                <a:ext cx="0" cy="216026"/>
              </a:xfrm>
              <a:prstGeom prst="line">
                <a:avLst/>
              </a:prstGeom>
              <a:noFill/>
              <a:ln w="38100" algn="ctr">
                <a:solidFill>
                  <a:srgbClr val="C00000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7" name="直接连接符 18"/>
              <p:cNvCxnSpPr>
                <a:cxnSpLocks noChangeShapeType="1"/>
              </p:cNvCxnSpPr>
              <p:nvPr/>
            </p:nvCxnSpPr>
            <p:spPr bwMode="auto">
              <a:xfrm flipV="1">
                <a:off x="5220072" y="5805262"/>
                <a:ext cx="0" cy="216026"/>
              </a:xfrm>
              <a:prstGeom prst="line">
                <a:avLst/>
              </a:prstGeom>
              <a:noFill/>
              <a:ln w="38100" algn="ctr">
                <a:solidFill>
                  <a:srgbClr val="C00000"/>
                </a:solidFill>
                <a:round/>
                <a:headEnd/>
                <a:tailEnd/>
              </a:ln>
              <a:effectLst/>
            </p:spPr>
          </p:cxnSp>
        </p:grp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4064001" y="3643314"/>
              <a:ext cx="37702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320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5086448" y="3643314"/>
              <a:ext cx="127150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300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  <a:cs typeface="Times New Roman" pitchFamily="18" charset="0"/>
                </a:rPr>
                <a:t>km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357290" y="3714752"/>
            <a:ext cx="23262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线段比例尺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21547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一套房子的客厅东西方向长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Times New Roman" pitchFamily="18" charset="0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，在图纸上的长度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，这幅图纸的比例尺是多少？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8" name="Picture 14" descr="104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8787" y="2214554"/>
            <a:ext cx="3605213" cy="362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700" y="2786058"/>
            <a:ext cx="51988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3200">
                <a:latin typeface="华文楷体" pitchFamily="2" charset="-122"/>
                <a:ea typeface="华文楷体" pitchFamily="2" charset="-122"/>
                <a:cs typeface="Khmer UI" pitchFamily="34" charset="0"/>
              </a:rPr>
              <a:t>:</a:t>
            </a:r>
            <a:r>
              <a:rPr lang="zh-CN" altLang="en-US" sz="3200">
                <a:latin typeface="华文楷体" pitchFamily="2" charset="-122"/>
                <a:ea typeface="华文楷体" pitchFamily="2" charset="-122"/>
              </a:rPr>
              <a:t>实际距离＝比例尺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5725" y="3572901"/>
            <a:ext cx="21707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3200"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en-US" sz="320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>
                <a:latin typeface="华文楷体" pitchFamily="2" charset="-122"/>
                <a:ea typeface="华文楷体" pitchFamily="2" charset="-122"/>
              </a:rPr>
              <a:t>400</a:t>
            </a:r>
            <a:r>
              <a:rPr lang="en-US" altLang="zh-CN" sz="320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cm</a:t>
            </a:r>
            <a:endParaRPr lang="zh-CN" altLang="en-US" sz="320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8587" y="4412691"/>
            <a:ext cx="2313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3200">
                <a:latin typeface="华文楷体" pitchFamily="2" charset="-122"/>
                <a:ea typeface="华文楷体" pitchFamily="2" charset="-122"/>
              </a:rPr>
              <a:t>4:400</a:t>
            </a:r>
            <a:r>
              <a:rPr lang="zh-CN" altLang="en-US" sz="320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>
                <a:latin typeface="华文楷体" pitchFamily="2" charset="-122"/>
                <a:ea typeface="华文楷体" pitchFamily="2" charset="-122"/>
              </a:rPr>
              <a:t>1:100</a:t>
            </a:r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0" y="5201679"/>
            <a:ext cx="59683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答：这幅图纸的比例尺是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  <a:cs typeface="Khmer UI" pitchFamily="34" charset="0"/>
              </a:rPr>
              <a:t>: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9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-71470" y="357166"/>
            <a:ext cx="921547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团结路的实际长度是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18000 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88419" name="AutoShape 3" descr="C:\Users\Administrator\AppData\Roaming\Tencent\Users\271766067\QQ\WinTemp\RichOle\9UH0R@4(F0}WN77HKGDH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000100" y="1643050"/>
            <a:ext cx="7168934" cy="3602307"/>
            <a:chOff x="928662" y="1357298"/>
            <a:chExt cx="7168934" cy="3602307"/>
          </a:xfrm>
        </p:grpSpPr>
        <p:pic>
          <p:nvPicPr>
            <p:cNvPr id="189441" name="Picture 1" descr="C:\Users\Administrator\AppData\Roaming\Tencent\Users\271766067\QQ\WinTemp\RichOle\8R(TQ4`{WMEADMFQ87YF8RM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8662" y="1714488"/>
              <a:ext cx="6143668" cy="3245117"/>
            </a:xfrm>
            <a:prstGeom prst="rect">
              <a:avLst/>
            </a:prstGeom>
            <a:noFill/>
          </p:spPr>
        </p:pic>
        <p:cxnSp>
          <p:nvCxnSpPr>
            <p:cNvPr id="9" name="直接箭头连接符 8"/>
            <p:cNvCxnSpPr/>
            <p:nvPr/>
          </p:nvCxnSpPr>
          <p:spPr>
            <a:xfrm rot="5400000" flipH="1" flipV="1">
              <a:off x="7250925" y="2393149"/>
              <a:ext cx="107157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7500958" y="1357298"/>
              <a:ext cx="5966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宋体" pitchFamily="2" charset="-122"/>
                </a:rPr>
                <a:t>北</a:t>
              </a:r>
              <a:endParaRPr lang="zh-CN" altLang="en-US" sz="32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642918"/>
            <a:ext cx="841448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量一量团结路在图上的长度，求出这幅图的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比例尺。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8794" y="1428736"/>
            <a:ext cx="6455613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6 cm∶18000 m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=6 cm∶1800000 cm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=1∶300000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答：这幅图的比例尺是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300000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8774" y="4572008"/>
            <a:ext cx="8414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将这幅图的比例尺用线段比例尺表示出来。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049619" y="5357826"/>
            <a:ext cx="2293949" cy="728552"/>
            <a:chOff x="4049619" y="5357826"/>
            <a:chExt cx="2293949" cy="728552"/>
          </a:xfrm>
        </p:grpSpPr>
        <p:grpSp>
          <p:nvGrpSpPr>
            <p:cNvPr id="21" name="组合 8"/>
            <p:cNvGrpSpPr>
              <a:grpSpLocks/>
            </p:cNvGrpSpPr>
            <p:nvPr/>
          </p:nvGrpSpPr>
          <p:grpSpPr bwMode="auto">
            <a:xfrm>
              <a:off x="4222743" y="5870352"/>
              <a:ext cx="1428760" cy="216026"/>
              <a:chOff x="4355976" y="5805262"/>
              <a:chExt cx="864096" cy="216026"/>
            </a:xfrm>
          </p:grpSpPr>
          <p:cxnSp>
            <p:nvCxnSpPr>
              <p:cNvPr id="24" name="直接连接符 3"/>
              <p:cNvCxnSpPr>
                <a:cxnSpLocks noChangeShapeType="1"/>
              </p:cNvCxnSpPr>
              <p:nvPr/>
            </p:nvCxnSpPr>
            <p:spPr bwMode="auto">
              <a:xfrm>
                <a:off x="4355976" y="6021288"/>
                <a:ext cx="864096" cy="0"/>
              </a:xfrm>
              <a:prstGeom prst="line">
                <a:avLst/>
              </a:prstGeom>
              <a:noFill/>
              <a:ln w="38100" algn="ctr">
                <a:solidFill>
                  <a:srgbClr val="C00000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5" name="直接连接符 15"/>
              <p:cNvCxnSpPr>
                <a:cxnSpLocks noChangeShapeType="1"/>
              </p:cNvCxnSpPr>
              <p:nvPr/>
            </p:nvCxnSpPr>
            <p:spPr bwMode="auto">
              <a:xfrm flipV="1">
                <a:off x="4355976" y="5805262"/>
                <a:ext cx="0" cy="216026"/>
              </a:xfrm>
              <a:prstGeom prst="line">
                <a:avLst/>
              </a:prstGeom>
              <a:noFill/>
              <a:ln w="38100" algn="ctr">
                <a:solidFill>
                  <a:srgbClr val="C00000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6" name="直接连接符 18"/>
              <p:cNvCxnSpPr>
                <a:cxnSpLocks noChangeShapeType="1"/>
              </p:cNvCxnSpPr>
              <p:nvPr/>
            </p:nvCxnSpPr>
            <p:spPr bwMode="auto">
              <a:xfrm flipV="1">
                <a:off x="5220072" y="5805262"/>
                <a:ext cx="0" cy="216026"/>
              </a:xfrm>
              <a:prstGeom prst="line">
                <a:avLst/>
              </a:prstGeom>
              <a:noFill/>
              <a:ln w="38100" algn="ctr">
                <a:solidFill>
                  <a:srgbClr val="C00000"/>
                </a:solidFill>
                <a:round/>
                <a:headEnd/>
                <a:tailEnd/>
              </a:ln>
              <a:effectLst/>
            </p:spPr>
          </p:cxnSp>
        </p:grp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4049619" y="5357826"/>
              <a:ext cx="37702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320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5072066" y="5357826"/>
              <a:ext cx="127150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300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  <a:cs typeface="Times New Roman" pitchFamily="18" charset="0"/>
                </a:rPr>
                <a:t>km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endParaRPr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285852" y="5572140"/>
            <a:ext cx="23262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线段比例尺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214282" y="357166"/>
            <a:ext cx="8715436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七星瓢虫的实际长度是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 mm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。量出图中七星瓢虫的长度，求这幅图的比例尺。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85346" name="AutoShape 2" descr="C:\Users\Administrator\AppData\Roaming\Tencent\Users\271766067\QQ\WinTemp\RichOle\9UH0R@4(F0}WN77HKGDH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48" name="AutoShape 4" descr="C:\Users\Administrator\AppData\Roaming\Tencent\Users\271766067\QQ\WinTemp\RichOle\9UH0R@4(F0}WN77HKGDH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49" name="AutoShape 5" descr="C:\Users\Administrator\AppData\Roaming\Tencent\Users\271766067\QQ\WinTemp\RichOle\9UH0R@4(F0}WN77HKGDH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50" name="AutoShape 6" descr="C:\Users\Administrator\AppData\Roaming\Tencent\Users\271766067\QQ\WinTemp\RichOle\9UH0R@4(F0}WN77HKGDH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7393" name="Picture 1" descr="C:\Users\Administrator\AppData\Roaming\Tencent\Users\271766067\QQ\WinTemp\RichOle\]AE5WF3MRD[B[]O@Z)D$3]3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2214554"/>
            <a:ext cx="3286125" cy="2162175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714348" y="2382276"/>
            <a:ext cx="61436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3 cm∶5 mm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=30 mm∶5 mm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=6∶1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答：这幅图的比例尺是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2" name="AutoShape 13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3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7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483944"/>
            <a:ext cx="429316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282" y="928670"/>
            <a:ext cx="842968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叫做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这幅图的比例尺。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1538" y="1142984"/>
            <a:ext cx="6500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一幅图的图上距离与实际距离的比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71470" y="2502282"/>
            <a:ext cx="9215470" cy="1727393"/>
            <a:chOff x="-71470" y="2502282"/>
            <a:chExt cx="9215470" cy="1727393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-71470" y="2502282"/>
              <a:ext cx="9215470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kumimoji="1" lang="zh-CN" altLang="en-US" sz="3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kumimoji="1" lang="en-US" altLang="zh-CN" sz="3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kumimoji="1" lang="zh-CN" altLang="en-US" sz="3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楷体" pitchFamily="2" charset="-122"/>
                  <a:ea typeface="华文楷体" pitchFamily="2" charset="-122"/>
                </a:rPr>
                <a:t>）（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               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）</a:t>
              </a:r>
              <a:r>
                <a:rPr lang="en-US" altLang="zh-CN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（ </a:t>
              </a:r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             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）</a:t>
              </a:r>
              <a:r>
                <a:rPr lang="en-US" altLang="zh-CN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比例尺，或</a:t>
              </a:r>
            </a:p>
            <a:p>
              <a:pPr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                </a:t>
              </a:r>
            </a:p>
            <a:p>
              <a:pPr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               </a:t>
              </a:r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                 </a:t>
              </a:r>
              <a:r>
                <a:rPr lang="en-US" altLang="zh-CN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比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例尺。</a:t>
              </a:r>
            </a:p>
          </p:txBody>
        </p:sp>
        <p:sp>
          <p:nvSpPr>
            <p:cNvPr id="20" name="Line 12"/>
            <p:cNvSpPr>
              <a:spLocks noChangeShapeType="1"/>
            </p:cNvSpPr>
            <p:nvPr/>
          </p:nvSpPr>
          <p:spPr bwMode="auto">
            <a:xfrm>
              <a:off x="1619250" y="3716338"/>
              <a:ext cx="201612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Text Box 13"/>
            <p:cNvSpPr txBox="1">
              <a:spLocks noChangeArrowheads="1"/>
            </p:cNvSpPr>
            <p:nvPr/>
          </p:nvSpPr>
          <p:spPr bwMode="auto">
            <a:xfrm>
              <a:off x="1142976" y="3213100"/>
              <a:ext cx="244792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（                  ）</a:t>
              </a:r>
            </a:p>
          </p:txBody>
        </p:sp>
        <p:sp>
          <p:nvSpPr>
            <p:cNvPr id="22" name="Text Box 14"/>
            <p:cNvSpPr txBox="1">
              <a:spLocks noChangeArrowheads="1"/>
            </p:cNvSpPr>
            <p:nvPr/>
          </p:nvSpPr>
          <p:spPr bwMode="auto">
            <a:xfrm>
              <a:off x="1187450" y="3644900"/>
              <a:ext cx="244792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（                  ）</a:t>
              </a:r>
            </a:p>
          </p:txBody>
        </p:sp>
      </p:grp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555743" y="2563811"/>
            <a:ext cx="20875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图上距离</a:t>
            </a: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4484702" y="2500306"/>
            <a:ext cx="20875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实际距离</a:t>
            </a: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1692275" y="3209925"/>
            <a:ext cx="2087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图上距离</a:t>
            </a:r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1692275" y="3644900"/>
            <a:ext cx="2087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实际距离</a:t>
            </a:r>
          </a:p>
        </p:txBody>
      </p:sp>
      <p:sp>
        <p:nvSpPr>
          <p:cNvPr id="29" name="矩形 28"/>
          <p:cNvSpPr/>
          <p:nvPr/>
        </p:nvSpPr>
        <p:spPr>
          <a:xfrm>
            <a:off x="214282" y="4143380"/>
            <a:ext cx="835824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实际距离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71868" y="4357694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实际距离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比例尺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71868" y="514351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比例尺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2" grpId="0"/>
      <p:bldP spid="13" grpId="0"/>
      <p:bldP spid="24" grpId="0"/>
      <p:bldP spid="25" grpId="0"/>
      <p:bldP spid="26" grpId="0"/>
      <p:bldP spid="27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0" y="642918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求比值。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8" name="Text Box 18">
              <a:hlinkClick r:id="rId5" action="ppaction://hlinksldjump" highlightClick="1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71472" y="1571612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5∶15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72198" y="1643050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03∶3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3571868" y="1285868"/>
          <a:ext cx="957263" cy="1143000"/>
        </p:xfrm>
        <a:graphic>
          <a:graphicData uri="http://schemas.openxmlformats.org/presentationml/2006/ole">
            <p:oleObj spid="_x0000_s166913" name="Equation" r:id="rId7" imgW="330120" imgH="393480" progId="">
              <p:embed/>
            </p:oleObj>
          </a:graphicData>
        </a:graphic>
      </p:graphicFrame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1785918" y="1263643"/>
          <a:ext cx="952500" cy="1165225"/>
        </p:xfrm>
        <a:graphic>
          <a:graphicData uri="http://schemas.openxmlformats.org/presentationml/2006/ole">
            <p:oleObj spid="_x0000_s166914" name="Equation" r:id="rId8" imgW="253800" imgH="393480" progId="">
              <p:embed/>
            </p:oleObj>
          </a:graphicData>
        </a:graphic>
      </p:graphicFrame>
      <p:graphicFrame>
        <p:nvGraphicFramePr>
          <p:cNvPr id="166915" name="Object 3"/>
          <p:cNvGraphicFramePr>
            <a:graphicFrameLocks noChangeAspect="1"/>
          </p:cNvGraphicFramePr>
          <p:nvPr/>
        </p:nvGraphicFramePr>
        <p:xfrm>
          <a:off x="4500562" y="1285860"/>
          <a:ext cx="1238250" cy="1165225"/>
        </p:xfrm>
        <a:graphic>
          <a:graphicData uri="http://schemas.openxmlformats.org/presentationml/2006/ole">
            <p:oleObj spid="_x0000_s166915" name="Equation" r:id="rId9" imgW="330120" imgH="393480" progId="">
              <p:embed/>
            </p:oleObj>
          </a:graphicData>
        </a:graphic>
      </p:graphicFrame>
      <p:graphicFrame>
        <p:nvGraphicFramePr>
          <p:cNvPr id="166916" name="Object 4"/>
          <p:cNvGraphicFramePr>
            <a:graphicFrameLocks noChangeAspect="1"/>
          </p:cNvGraphicFramePr>
          <p:nvPr/>
        </p:nvGraphicFramePr>
        <p:xfrm>
          <a:off x="7620000" y="1357298"/>
          <a:ext cx="1524000" cy="1165225"/>
        </p:xfrm>
        <a:graphic>
          <a:graphicData uri="http://schemas.openxmlformats.org/presentationml/2006/ole">
            <p:oleObj spid="_x0000_s166916" name="Equation" r:id="rId10" imgW="406080" imgH="393480" progId="">
              <p:embed/>
            </p:oleObj>
          </a:graphicData>
        </a:graphic>
      </p:graphicFrame>
      <p:sp>
        <p:nvSpPr>
          <p:cNvPr id="31" name="矩形 30"/>
          <p:cNvSpPr/>
          <p:nvPr/>
        </p:nvSpPr>
        <p:spPr>
          <a:xfrm>
            <a:off x="0" y="2571744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解比例。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66917" name="Object 5"/>
          <p:cNvGraphicFramePr>
            <a:graphicFrameLocks noChangeAspect="1"/>
          </p:cNvGraphicFramePr>
          <p:nvPr/>
        </p:nvGraphicFramePr>
        <p:xfrm>
          <a:off x="522288" y="3214688"/>
          <a:ext cx="3344862" cy="590550"/>
        </p:xfrm>
        <a:graphic>
          <a:graphicData uri="http://schemas.openxmlformats.org/presentationml/2006/ole">
            <p:oleObj spid="_x0000_s166917" name="Equation" r:id="rId11" imgW="1155600" imgH="203040" progId="">
              <p:embed/>
            </p:oleObj>
          </a:graphicData>
        </a:graphic>
      </p:graphicFrame>
      <p:graphicFrame>
        <p:nvGraphicFramePr>
          <p:cNvPr id="166918" name="Object 6"/>
          <p:cNvGraphicFramePr>
            <a:graphicFrameLocks noChangeAspect="1"/>
          </p:cNvGraphicFramePr>
          <p:nvPr/>
        </p:nvGraphicFramePr>
        <p:xfrm>
          <a:off x="5576888" y="2938463"/>
          <a:ext cx="2093912" cy="1144587"/>
        </p:xfrm>
        <a:graphic>
          <a:graphicData uri="http://schemas.openxmlformats.org/presentationml/2006/ole">
            <p:oleObj spid="_x0000_s166918" name="Equation" r:id="rId12" imgW="723600" imgH="393480" progId="">
              <p:embed/>
            </p:oleObj>
          </a:graphicData>
        </a:graphic>
      </p:graphicFrame>
      <p:graphicFrame>
        <p:nvGraphicFramePr>
          <p:cNvPr id="166919" name="Object 7"/>
          <p:cNvGraphicFramePr>
            <a:graphicFrameLocks noChangeAspect="1"/>
          </p:cNvGraphicFramePr>
          <p:nvPr/>
        </p:nvGraphicFramePr>
        <p:xfrm>
          <a:off x="214282" y="4071938"/>
          <a:ext cx="3605212" cy="590550"/>
        </p:xfrm>
        <a:graphic>
          <a:graphicData uri="http://schemas.openxmlformats.org/presentationml/2006/ole">
            <p:oleObj spid="_x0000_s166919" name="Equation" r:id="rId13" imgW="1244520" imgH="203040" progId="">
              <p:embed/>
            </p:oleObj>
          </a:graphicData>
        </a:graphic>
      </p:graphicFrame>
      <p:graphicFrame>
        <p:nvGraphicFramePr>
          <p:cNvPr id="166921" name="Object 9"/>
          <p:cNvGraphicFramePr>
            <a:graphicFrameLocks noChangeAspect="1"/>
          </p:cNvGraphicFramePr>
          <p:nvPr/>
        </p:nvGraphicFramePr>
        <p:xfrm>
          <a:off x="1714480" y="4983177"/>
          <a:ext cx="1030288" cy="517525"/>
        </p:xfrm>
        <a:graphic>
          <a:graphicData uri="http://schemas.openxmlformats.org/presentationml/2006/ole">
            <p:oleObj spid="_x0000_s166921" name="Equation" r:id="rId14" imgW="355320" imgH="177480" progId="">
              <p:embed/>
            </p:oleObj>
          </a:graphicData>
        </a:graphic>
      </p:graphicFrame>
      <p:graphicFrame>
        <p:nvGraphicFramePr>
          <p:cNvPr id="166922" name="Object 10"/>
          <p:cNvGraphicFramePr>
            <a:graphicFrameLocks noChangeAspect="1"/>
          </p:cNvGraphicFramePr>
          <p:nvPr/>
        </p:nvGraphicFramePr>
        <p:xfrm>
          <a:off x="5072066" y="4214818"/>
          <a:ext cx="3089275" cy="590550"/>
        </p:xfrm>
        <a:graphic>
          <a:graphicData uri="http://schemas.openxmlformats.org/presentationml/2006/ole">
            <p:oleObj spid="_x0000_s166922" name="Equation" r:id="rId15" imgW="1066680" imgH="203040" progId="">
              <p:embed/>
            </p:oleObj>
          </a:graphicData>
        </a:graphic>
      </p:graphicFrame>
      <p:graphicFrame>
        <p:nvGraphicFramePr>
          <p:cNvPr id="166923" name="Object 11"/>
          <p:cNvGraphicFramePr>
            <a:graphicFrameLocks noChangeAspect="1"/>
          </p:cNvGraphicFramePr>
          <p:nvPr/>
        </p:nvGraphicFramePr>
        <p:xfrm>
          <a:off x="6399232" y="5000636"/>
          <a:ext cx="1030288" cy="517525"/>
        </p:xfrm>
        <a:graphic>
          <a:graphicData uri="http://schemas.openxmlformats.org/presentationml/2006/ole">
            <p:oleObj spid="_x0000_s166923" name="Equation" r:id="rId16" imgW="355320" imgH="177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500034" y="1285860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根据表现形式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比例尺分为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比例尺。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57884" y="150017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数值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71670" y="221455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线段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3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714620"/>
            <a:ext cx="2876550" cy="2876550"/>
          </a:xfrm>
          <a:prstGeom prst="rect">
            <a:avLst/>
          </a:prstGeom>
          <a:noFill/>
        </p:spPr>
      </p:pic>
      <p:grpSp>
        <p:nvGrpSpPr>
          <p:cNvPr id="34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5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57148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判断题。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71406" y="1285860"/>
            <a:ext cx="907259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实际距离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比例尺。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比例尺的前项都是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 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一幅图的比例尺是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1∶300,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表示的是将实际距离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缩小到原来的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画在图纸上。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3154358" y="4286256"/>
          <a:ext cx="846138" cy="1143000"/>
        </p:xfrm>
        <a:graphic>
          <a:graphicData uri="http://schemas.openxmlformats.org/presentationml/2006/ole">
            <p:oleObj spid="_x0000_s201729" name="Equation" r:id="rId4" imgW="291960" imgH="393480" progId="">
              <p:embed/>
            </p:oleObj>
          </a:graphicData>
        </a:graphic>
      </p:graphicFrame>
      <p:sp>
        <p:nvSpPr>
          <p:cNvPr id="24" name="矩形 23"/>
          <p:cNvSpPr/>
          <p:nvPr/>
        </p:nvSpPr>
        <p:spPr>
          <a:xfrm>
            <a:off x="7906055" y="164305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29586" y="262991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29586" y="455873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7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8" name="AutoShape 9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9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1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23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-71406" y="573456"/>
            <a:ext cx="892968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（探究题）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解决问题。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一个零件的长度是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12 mm,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在图纸上量得零件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长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 cm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。这幅图纸的比例尺是多少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52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53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54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1643042" y="2357430"/>
            <a:ext cx="61436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6 cm∶12 mm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=60 mm∶12 mm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=5∶1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答：这幅图纸的比例尺是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642910" y="571480"/>
            <a:ext cx="8072493" cy="2071702"/>
            <a:chOff x="642910" y="571480"/>
            <a:chExt cx="8072493" cy="2357454"/>
          </a:xfrm>
        </p:grpSpPr>
        <p:sp>
          <p:nvSpPr>
            <p:cNvPr id="22" name="AutoShape 5"/>
            <p:cNvSpPr>
              <a:spLocks noChangeArrowheads="1"/>
            </p:cNvSpPr>
            <p:nvPr/>
          </p:nvSpPr>
          <p:spPr bwMode="auto">
            <a:xfrm>
              <a:off x="642910" y="571480"/>
              <a:ext cx="8072493" cy="2357454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3" name="Text Box 6"/>
            <p:cNvSpPr txBox="1">
              <a:spLocks noChangeArrowheads="1"/>
            </p:cNvSpPr>
            <p:nvPr/>
          </p:nvSpPr>
          <p:spPr bwMode="auto">
            <a:xfrm>
              <a:off x="857225" y="790555"/>
              <a:ext cx="7643866" cy="14487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一幅图的图上距离和实际距离的</a:t>
              </a:r>
              <a:r>
                <a:rPr lang="zh-CN" altLang="en-US" sz="4400" b="1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比</a:t>
              </a:r>
              <a:r>
                <a:rPr lang="en-US" altLang="zh-CN" sz="4400" b="1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4400" b="1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叫做</a:t>
              </a:r>
              <a:r>
                <a:rPr lang="zh-CN" altLang="en-US" sz="4400" b="1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这幅图</a:t>
              </a:r>
              <a:r>
                <a:rPr lang="zh-CN" altLang="en-US" sz="4400" b="1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的</a:t>
              </a:r>
              <a:r>
                <a:rPr lang="zh-CN" altLang="en-US" sz="4400" b="1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比例尺</a:t>
              </a:r>
              <a:r>
                <a:rPr lang="zh-CN" altLang="en-US" sz="4400" b="1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。</a:t>
              </a:r>
            </a:p>
          </p:txBody>
        </p:sp>
      </p:grpSp>
      <p:sp>
        <p:nvSpPr>
          <p:cNvPr id="25" name="AutoShape 3"/>
          <p:cNvSpPr>
            <a:spLocks noChangeArrowheads="1"/>
          </p:cNvSpPr>
          <p:nvPr/>
        </p:nvSpPr>
        <p:spPr bwMode="auto">
          <a:xfrm>
            <a:off x="500034" y="3286124"/>
            <a:ext cx="7921625" cy="2881313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1145260" y="3592512"/>
            <a:ext cx="6850250" cy="7100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993300"/>
                </a:solidFill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4000" b="1" dirty="0">
                <a:solidFill>
                  <a:srgbClr val="993300"/>
                </a:solidFill>
                <a:latin typeface="华文楷体" pitchFamily="2" charset="-122"/>
                <a:ea typeface="华文楷体" pitchFamily="2" charset="-122"/>
              </a:rPr>
              <a:t>︰</a:t>
            </a:r>
            <a:r>
              <a:rPr lang="zh-CN" altLang="en-US" sz="4000" b="1" dirty="0">
                <a:solidFill>
                  <a:srgbClr val="993300"/>
                </a:solidFill>
                <a:latin typeface="华文楷体" pitchFamily="2" charset="-122"/>
                <a:ea typeface="华文楷体" pitchFamily="2" charset="-122"/>
              </a:rPr>
              <a:t>实际距离＝比例尺</a:t>
            </a:r>
          </a:p>
        </p:txBody>
      </p:sp>
      <p:grpSp>
        <p:nvGrpSpPr>
          <p:cNvPr id="27" name="Group 7"/>
          <p:cNvGrpSpPr>
            <a:grpSpLocks/>
          </p:cNvGrpSpPr>
          <p:nvPr/>
        </p:nvGrpSpPr>
        <p:grpSpPr bwMode="auto">
          <a:xfrm>
            <a:off x="2582834" y="4545010"/>
            <a:ext cx="4824413" cy="1355724"/>
            <a:chOff x="2090" y="2989"/>
            <a:chExt cx="3039" cy="854"/>
          </a:xfrm>
        </p:grpSpPr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2090" y="2989"/>
              <a:ext cx="1788" cy="4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993300"/>
                  </a:solidFill>
                  <a:latin typeface="华文楷体" pitchFamily="2" charset="-122"/>
                  <a:ea typeface="华文楷体" pitchFamily="2" charset="-122"/>
                </a:rPr>
                <a:t>图上距离</a:t>
              </a:r>
            </a:p>
          </p:txBody>
        </p:sp>
        <p:sp>
          <p:nvSpPr>
            <p:cNvPr id="29" name="Rectangle 9"/>
            <p:cNvSpPr>
              <a:spLocks noChangeArrowheads="1"/>
            </p:cNvSpPr>
            <p:nvPr/>
          </p:nvSpPr>
          <p:spPr bwMode="auto">
            <a:xfrm>
              <a:off x="2173" y="3396"/>
              <a:ext cx="1633" cy="4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993300"/>
                  </a:solidFill>
                  <a:latin typeface="华文楷体" pitchFamily="2" charset="-122"/>
                  <a:ea typeface="华文楷体" pitchFamily="2" charset="-122"/>
                </a:rPr>
                <a:t>实际距离</a:t>
              </a:r>
            </a:p>
          </p:txBody>
        </p:sp>
        <p:sp>
          <p:nvSpPr>
            <p:cNvPr id="30" name="Line 10"/>
            <p:cNvSpPr>
              <a:spLocks noChangeShapeType="1"/>
            </p:cNvSpPr>
            <p:nvPr/>
          </p:nvSpPr>
          <p:spPr bwMode="auto">
            <a:xfrm>
              <a:off x="2336" y="3430"/>
              <a:ext cx="1315" cy="0"/>
            </a:xfrm>
            <a:prstGeom prst="line">
              <a:avLst/>
            </a:prstGeom>
            <a:noFill/>
            <a:ln w="38100">
              <a:solidFill>
                <a:srgbClr val="9933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3607" y="3183"/>
              <a:ext cx="470" cy="4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4400" b="1">
                  <a:solidFill>
                    <a:srgbClr val="993300"/>
                  </a:solidFill>
                  <a:latin typeface="华文楷体" pitchFamily="2" charset="-122"/>
                  <a:ea typeface="华文楷体" pitchFamily="2" charset="-122"/>
                </a:rPr>
                <a:t>＝</a:t>
              </a:r>
            </a:p>
          </p:txBody>
        </p:sp>
        <p:sp>
          <p:nvSpPr>
            <p:cNvPr id="32" name="Rectangle 12"/>
            <p:cNvSpPr>
              <a:spLocks noChangeArrowheads="1"/>
            </p:cNvSpPr>
            <p:nvPr/>
          </p:nvSpPr>
          <p:spPr bwMode="auto">
            <a:xfrm>
              <a:off x="4045" y="3251"/>
              <a:ext cx="1084" cy="4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993300"/>
                  </a:solidFill>
                  <a:latin typeface="华文楷体" pitchFamily="2" charset="-122"/>
                  <a:ea typeface="华文楷体" pitchFamily="2" charset="-122"/>
                </a:rPr>
                <a:t>比例尺</a:t>
              </a:r>
            </a:p>
          </p:txBody>
        </p:sp>
      </p:grp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1818203" y="4740274"/>
            <a:ext cx="645026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285852" y="571480"/>
            <a:ext cx="6429420" cy="200026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832717" y="428604"/>
            <a:ext cx="5254429" cy="16773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1:100000000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数值比例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尺</a:t>
            </a:r>
            <a:endParaRPr lang="en-US" altLang="zh-CN" sz="36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有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时写成 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        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4095766" y="1214422"/>
          <a:ext cx="2762250" cy="1165225"/>
        </p:xfrm>
        <a:graphic>
          <a:graphicData uri="http://schemas.openxmlformats.org/presentationml/2006/ole">
            <p:oleObj spid="_x0000_s163841" name="Equation" r:id="rId3" imgW="736560" imgH="393480" progId="">
              <p:embed/>
            </p:oleObj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64331" y="3073397"/>
            <a:ext cx="1571562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比例尺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42910" y="4000504"/>
            <a:ext cx="7870825" cy="16773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这</a:t>
            </a:r>
            <a:r>
              <a:rPr lang="zh-CN" altLang="en-US" sz="36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线段比例尺</a:t>
            </a:r>
            <a:r>
              <a:rPr lang="en-US" altLang="zh-CN" sz="36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表示地图上</a:t>
            </a:r>
            <a:r>
              <a:rPr lang="en-US" altLang="zh-CN" sz="36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1cm</a:t>
            </a:r>
            <a:r>
              <a:rPr lang="zh-CN" altLang="en-US" sz="36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的距离相当于地面上</a:t>
            </a:r>
            <a:r>
              <a:rPr lang="en-US" altLang="zh-CN" sz="36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50km</a:t>
            </a:r>
            <a:r>
              <a:rPr lang="zh-CN" altLang="en-US" sz="36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的实际距离。</a:t>
            </a:r>
          </a:p>
        </p:txBody>
      </p:sp>
      <p:grpSp>
        <p:nvGrpSpPr>
          <p:cNvPr id="14" name="Group 6"/>
          <p:cNvGrpSpPr>
            <a:grpSpLocks/>
          </p:cNvGrpSpPr>
          <p:nvPr/>
        </p:nvGrpSpPr>
        <p:grpSpPr bwMode="auto">
          <a:xfrm>
            <a:off x="1933574" y="3000372"/>
            <a:ext cx="2566988" cy="617537"/>
            <a:chOff x="1670" y="2089"/>
            <a:chExt cx="1617" cy="389"/>
          </a:xfrm>
        </p:grpSpPr>
        <p:grpSp>
          <p:nvGrpSpPr>
            <p:cNvPr id="15" name="Group 7"/>
            <p:cNvGrpSpPr>
              <a:grpSpLocks/>
            </p:cNvGrpSpPr>
            <p:nvPr/>
          </p:nvGrpSpPr>
          <p:grpSpPr bwMode="auto">
            <a:xfrm>
              <a:off x="1810" y="2396"/>
              <a:ext cx="1024" cy="82"/>
              <a:chOff x="795" y="2213"/>
              <a:chExt cx="1024" cy="82"/>
            </a:xfrm>
          </p:grpSpPr>
          <p:sp>
            <p:nvSpPr>
              <p:cNvPr id="17" name="Line 8"/>
              <p:cNvSpPr>
                <a:spLocks noChangeShapeType="1"/>
              </p:cNvSpPr>
              <p:nvPr/>
            </p:nvSpPr>
            <p:spPr bwMode="auto">
              <a:xfrm>
                <a:off x="795" y="2286"/>
                <a:ext cx="1024" cy="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8" name="Line 9"/>
              <p:cNvSpPr>
                <a:spLocks noChangeShapeType="1"/>
              </p:cNvSpPr>
              <p:nvPr/>
            </p:nvSpPr>
            <p:spPr bwMode="auto">
              <a:xfrm>
                <a:off x="1289" y="2231"/>
                <a:ext cx="0" cy="5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9" name="Line 10"/>
              <p:cNvSpPr>
                <a:spLocks noChangeShapeType="1"/>
              </p:cNvSpPr>
              <p:nvPr/>
            </p:nvSpPr>
            <p:spPr bwMode="auto">
              <a:xfrm>
                <a:off x="795" y="2222"/>
                <a:ext cx="0" cy="6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20" name="Line 11"/>
              <p:cNvSpPr>
                <a:spLocks noChangeShapeType="1"/>
              </p:cNvSpPr>
              <p:nvPr/>
            </p:nvSpPr>
            <p:spPr bwMode="auto">
              <a:xfrm flipH="1">
                <a:off x="1810" y="2213"/>
                <a:ext cx="1" cy="8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1670" y="2089"/>
              <a:ext cx="1617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F3300"/>
                  </a:solidFill>
                  <a:ea typeface="楷体_GB2312" pitchFamily="49" charset="-122"/>
                </a:rPr>
                <a:t>0      50     100km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23"/>
          <p:cNvGrpSpPr>
            <a:grpSpLocks/>
          </p:cNvGrpSpPr>
          <p:nvPr/>
        </p:nvGrpSpPr>
        <p:grpSpPr bwMode="auto">
          <a:xfrm>
            <a:off x="1928794" y="857232"/>
            <a:ext cx="5054600" cy="792163"/>
            <a:chOff x="3192" y="1434"/>
            <a:chExt cx="3184" cy="499"/>
          </a:xfrm>
        </p:grpSpPr>
        <p:sp>
          <p:nvSpPr>
            <p:cNvPr id="20" name="AutoShape 27"/>
            <p:cNvSpPr>
              <a:spLocks noChangeArrowheads="1"/>
            </p:cNvSpPr>
            <p:nvPr/>
          </p:nvSpPr>
          <p:spPr bwMode="auto">
            <a:xfrm>
              <a:off x="3192" y="1434"/>
              <a:ext cx="3139" cy="499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zh-CN" altLang="zh-CN" sz="2800">
                <a:latin typeface="+mj-ea"/>
                <a:ea typeface="+mj-ea"/>
              </a:endParaRPr>
            </a:p>
            <a:p>
              <a:pPr>
                <a:buFontTx/>
                <a:buNone/>
              </a:pPr>
              <a:endParaRPr lang="zh-CN" altLang="zh-CN" sz="2800" b="0">
                <a:latin typeface="+mj-ea"/>
                <a:ea typeface="+mj-ea"/>
              </a:endParaRPr>
            </a:p>
          </p:txBody>
        </p:sp>
        <p:sp>
          <p:nvSpPr>
            <p:cNvPr id="21" name="Rectangle 51"/>
            <p:cNvSpPr>
              <a:spLocks noChangeArrowheads="1"/>
            </p:cNvSpPr>
            <p:nvPr/>
          </p:nvSpPr>
          <p:spPr bwMode="auto">
            <a:xfrm>
              <a:off x="3210" y="1498"/>
              <a:ext cx="3166" cy="425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800" dirty="0" smtClean="0">
                  <a:latin typeface="+mj-ea"/>
                  <a:ea typeface="+mj-ea"/>
                </a:rPr>
                <a:t>把线段</a:t>
              </a:r>
              <a:r>
                <a:rPr lang="zh-CN" altLang="en-US" sz="2800" dirty="0">
                  <a:latin typeface="+mj-ea"/>
                  <a:ea typeface="+mj-ea"/>
                </a:rPr>
                <a:t>比例尺改成数值比例</a:t>
              </a:r>
              <a:r>
                <a:rPr lang="zh-CN" altLang="en-US" sz="2800" dirty="0" smtClean="0">
                  <a:latin typeface="+mj-ea"/>
                  <a:ea typeface="+mj-ea"/>
                </a:rPr>
                <a:t>尺。</a:t>
              </a:r>
              <a:endParaRPr lang="en-US" altLang="zh-CN" sz="2800" dirty="0">
                <a:latin typeface="+mj-ea"/>
                <a:ea typeface="+mj-ea"/>
              </a:endParaRPr>
            </a:p>
          </p:txBody>
        </p:sp>
      </p:grpSp>
      <p:grpSp>
        <p:nvGrpSpPr>
          <p:cNvPr id="23" name="Group 28"/>
          <p:cNvGrpSpPr>
            <a:grpSpLocks/>
          </p:cNvGrpSpPr>
          <p:nvPr/>
        </p:nvGrpSpPr>
        <p:grpSpPr bwMode="auto">
          <a:xfrm>
            <a:off x="4929190" y="3571876"/>
            <a:ext cx="3116263" cy="650876"/>
            <a:chOff x="3953" y="3104"/>
            <a:chExt cx="1963" cy="410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3980" y="3104"/>
              <a:ext cx="1847" cy="362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latin typeface="华文楷体" pitchFamily="2" charset="-122"/>
                <a:ea typeface="华文楷体" pitchFamily="2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3953" y="3106"/>
              <a:ext cx="1963" cy="408"/>
            </a:xfrm>
            <a:prstGeom prst="round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单位要相同哦！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785786" y="214311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∶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实际距离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 cm∶50 km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 cm∶5000000 cm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=1∶5000000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92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1874827"/>
            <a:ext cx="1928794" cy="2982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642920" y="1446198"/>
            <a:ext cx="5676901" cy="3357563"/>
            <a:chOff x="642920" y="857231"/>
            <a:chExt cx="5676901" cy="3357563"/>
          </a:xfrm>
        </p:grpSpPr>
        <p:grpSp>
          <p:nvGrpSpPr>
            <p:cNvPr id="15" name="Group 24"/>
            <p:cNvGrpSpPr>
              <a:grpSpLocks/>
            </p:cNvGrpSpPr>
            <p:nvPr/>
          </p:nvGrpSpPr>
          <p:grpSpPr bwMode="auto">
            <a:xfrm>
              <a:off x="642920" y="857231"/>
              <a:ext cx="5676901" cy="3357563"/>
              <a:chOff x="121" y="2614"/>
              <a:chExt cx="3576" cy="2115"/>
            </a:xfrm>
          </p:grpSpPr>
          <p:sp>
            <p:nvSpPr>
              <p:cNvPr id="16" name="AutoShape 27"/>
              <p:cNvSpPr>
                <a:spLocks noChangeArrowheads="1"/>
              </p:cNvSpPr>
              <p:nvPr/>
            </p:nvSpPr>
            <p:spPr bwMode="auto">
              <a:xfrm>
                <a:off x="121" y="2614"/>
                <a:ext cx="3576" cy="2115"/>
              </a:xfrm>
              <a:prstGeom prst="wedgeRoundRectCallout">
                <a:avLst>
                  <a:gd name="adj1" fmla="val 58856"/>
                  <a:gd name="adj2" fmla="val -6421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just">
                  <a:buFontTx/>
                  <a:buNone/>
                </a:pPr>
                <a:endParaRPr lang="en-US" altLang="zh-CN" sz="3200">
                  <a:latin typeface="华文楷体" pitchFamily="2" charset="-122"/>
                  <a:ea typeface="华文楷体" pitchFamily="2" charset="-122"/>
                </a:endParaRPr>
              </a:p>
              <a:p>
                <a:pPr>
                  <a:buFontTx/>
                  <a:buNone/>
                </a:pPr>
                <a:endParaRPr lang="en-US" altLang="zh-CN" sz="3200" b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9" name="Rectangle 17"/>
              <p:cNvSpPr>
                <a:spLocks noChangeArrowheads="1"/>
              </p:cNvSpPr>
              <p:nvPr/>
            </p:nvSpPr>
            <p:spPr bwMode="auto">
              <a:xfrm>
                <a:off x="211" y="2674"/>
                <a:ext cx="3420" cy="191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FontTx/>
                  <a:buNone/>
                </a:pPr>
                <a:r>
                  <a:rPr lang="zh-CN" altLang="en-US" sz="3200" dirty="0">
                    <a:latin typeface="华文楷体" pitchFamily="2" charset="-122"/>
                    <a:ea typeface="华文楷体" pitchFamily="2" charset="-122"/>
                  </a:rPr>
                  <a:t>比例尺</a:t>
                </a:r>
                <a:r>
                  <a:rPr lang="en-US" altLang="zh-CN" sz="3200" dirty="0" smtClean="0">
                    <a:latin typeface="华文楷体" pitchFamily="2" charset="-122"/>
                    <a:ea typeface="华文楷体" pitchFamily="2" charset="-122"/>
                  </a:rPr>
                  <a:t>1:5000000</a:t>
                </a:r>
                <a:r>
                  <a:rPr lang="zh-CN" altLang="en-US" sz="3200" dirty="0">
                    <a:latin typeface="华文楷体" pitchFamily="2" charset="-122"/>
                    <a:ea typeface="华文楷体" pitchFamily="2" charset="-122"/>
                  </a:rPr>
                  <a:t>表示图上距离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是实</a:t>
                </a:r>
                <a:r>
                  <a:rPr lang="zh-CN" altLang="en-US" sz="3200" dirty="0">
                    <a:latin typeface="华文楷体" pitchFamily="2" charset="-122"/>
                    <a:ea typeface="华文楷体" pitchFamily="2" charset="-122"/>
                  </a:rPr>
                  <a:t>际距离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的     </a:t>
                </a:r>
                <a:r>
                  <a:rPr lang="en-US" altLang="zh-CN" sz="3200" dirty="0" smtClean="0">
                    <a:latin typeface="华文楷体" pitchFamily="2" charset="-122"/>
                    <a:ea typeface="华文楷体" pitchFamily="2" charset="-122"/>
                  </a:rPr>
                  <a:t>                  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，</a:t>
                </a:r>
                <a:r>
                  <a:rPr lang="zh-CN" altLang="en-US" sz="3200" dirty="0">
                    <a:latin typeface="华文楷体" pitchFamily="2" charset="-122"/>
                    <a:ea typeface="华文楷体" pitchFamily="2" charset="-122"/>
                  </a:rPr>
                  <a:t>实际距离是图上距离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的</a:t>
                </a:r>
                <a:r>
                  <a:rPr lang="en-US" altLang="zh-CN" sz="3200" dirty="0" smtClean="0">
                    <a:latin typeface="华文楷体" pitchFamily="2" charset="-122"/>
                    <a:ea typeface="华文楷体" pitchFamily="2" charset="-122"/>
                  </a:rPr>
                  <a:t>5000000</a:t>
                </a:r>
                <a:r>
                  <a:rPr lang="zh-CN" altLang="en-US" sz="3200" dirty="0">
                    <a:latin typeface="华文楷体" pitchFamily="2" charset="-122"/>
                    <a:ea typeface="华文楷体" pitchFamily="2" charset="-122"/>
                  </a:rPr>
                  <a:t>倍。</a:t>
                </a:r>
              </a:p>
            </p:txBody>
          </p:sp>
        </p:grpSp>
        <p:graphicFrame>
          <p:nvGraphicFramePr>
            <p:cNvPr id="161793" name="Object 1"/>
            <p:cNvGraphicFramePr>
              <a:graphicFrameLocks noChangeAspect="1"/>
            </p:cNvGraphicFramePr>
            <p:nvPr/>
          </p:nvGraphicFramePr>
          <p:xfrm>
            <a:off x="3786182" y="1549395"/>
            <a:ext cx="2238375" cy="1165225"/>
          </p:xfrm>
          <a:graphic>
            <a:graphicData uri="http://schemas.openxmlformats.org/presentationml/2006/ole">
              <p:oleObj spid="_x0000_s161793" name="Equation" r:id="rId4" imgW="596880" imgH="393480" progId="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7" descr="u4jx06_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1" y="420688"/>
            <a:ext cx="410527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对象 6"/>
          <p:cNvGraphicFramePr>
            <a:graphicFrameLocks noChangeAspect="1"/>
          </p:cNvGraphicFramePr>
          <p:nvPr/>
        </p:nvGraphicFramePr>
        <p:xfrm>
          <a:off x="4243386" y="1611313"/>
          <a:ext cx="114300" cy="215900"/>
        </p:xfrm>
        <a:graphic>
          <a:graphicData uri="http://schemas.openxmlformats.org/presentationml/2006/ole">
            <p:oleObj spid="_x0000_s160769" name="公式" r:id="rId4" imgW="114151" imgH="215619" progId="">
              <p:embed/>
            </p:oleObj>
          </a:graphicData>
        </a:graphic>
      </p:graphicFrame>
      <p:graphicFrame>
        <p:nvGraphicFramePr>
          <p:cNvPr id="9" name="对象 17"/>
          <p:cNvGraphicFramePr>
            <a:graphicFrameLocks noChangeAspect="1"/>
          </p:cNvGraphicFramePr>
          <p:nvPr/>
        </p:nvGraphicFramePr>
        <p:xfrm>
          <a:off x="4243386" y="1611313"/>
          <a:ext cx="114300" cy="215900"/>
        </p:xfrm>
        <a:graphic>
          <a:graphicData uri="http://schemas.openxmlformats.org/presentationml/2006/ole">
            <p:oleObj spid="_x0000_s160770" name="公式" r:id="rId5" imgW="114151" imgH="215619" progId="">
              <p:embed/>
            </p:oleObj>
          </a:graphicData>
        </a:graphic>
      </p:graphicFrame>
      <p:graphicFrame>
        <p:nvGraphicFramePr>
          <p:cNvPr id="10" name="对象 18"/>
          <p:cNvGraphicFramePr>
            <a:graphicFrameLocks noChangeAspect="1"/>
          </p:cNvGraphicFramePr>
          <p:nvPr/>
        </p:nvGraphicFramePr>
        <p:xfrm>
          <a:off x="4243386" y="1611313"/>
          <a:ext cx="114300" cy="215900"/>
        </p:xfrm>
        <a:graphic>
          <a:graphicData uri="http://schemas.openxmlformats.org/presentationml/2006/ole">
            <p:oleObj spid="_x0000_s160771" name="公式" r:id="rId6" imgW="114151" imgH="215619" progId="">
              <p:embed/>
            </p:oleObj>
          </a:graphicData>
        </a:graphic>
      </p:graphicFrame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2644774" y="2871788"/>
            <a:ext cx="547687" cy="379413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  <p:txBody>
          <a:bodyPr anchor="ctr"/>
          <a:lstStyle/>
          <a:p>
            <a:pPr>
              <a:buFontTx/>
              <a:buNone/>
            </a:pPr>
            <a:endParaRPr lang="zh-CN" altLang="en-US"/>
          </a:p>
        </p:txBody>
      </p:sp>
      <p:grpSp>
        <p:nvGrpSpPr>
          <p:cNvPr id="18" name="Group 26"/>
          <p:cNvGrpSpPr>
            <a:grpSpLocks/>
          </p:cNvGrpSpPr>
          <p:nvPr/>
        </p:nvGrpSpPr>
        <p:grpSpPr bwMode="auto">
          <a:xfrm>
            <a:off x="4214810" y="357166"/>
            <a:ext cx="4429118" cy="2554286"/>
            <a:chOff x="4057" y="981"/>
            <a:chExt cx="2327" cy="1609"/>
          </a:xfrm>
        </p:grpSpPr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4057" y="981"/>
              <a:ext cx="2327" cy="1451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zh-CN" altLang="zh-CN">
                <a:ea typeface="宋体" pitchFamily="2" charset="-122"/>
              </a:endParaRPr>
            </a:p>
            <a:p>
              <a:pPr>
                <a:buFontTx/>
                <a:buNone/>
              </a:pPr>
              <a:endParaRPr lang="zh-CN" altLang="zh-CN" sz="1800" b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" name="Rectangle 51"/>
            <p:cNvSpPr>
              <a:spLocks noChangeArrowheads="1"/>
            </p:cNvSpPr>
            <p:nvPr/>
          </p:nvSpPr>
          <p:spPr bwMode="auto">
            <a:xfrm>
              <a:off x="4119" y="981"/>
              <a:ext cx="2265" cy="1609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  在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绘制比较精细的零件图时，经常需要把零件的尺寸按一定的比放大，你知道这幅零件图纸的比例尺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2:1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表示什么吗？</a:t>
              </a:r>
              <a:endParaRPr lang="en-US" altLang="zh-CN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Group 37"/>
          <p:cNvGrpSpPr>
            <a:grpSpLocks/>
          </p:cNvGrpSpPr>
          <p:nvPr/>
        </p:nvGrpSpPr>
        <p:grpSpPr bwMode="auto">
          <a:xfrm>
            <a:off x="5715010" y="3000374"/>
            <a:ext cx="3286126" cy="2357439"/>
            <a:chOff x="4059" y="2659"/>
            <a:chExt cx="2070" cy="1485"/>
          </a:xfrm>
        </p:grpSpPr>
        <p:sp>
          <p:nvSpPr>
            <p:cNvPr id="22" name="AutoShape 27"/>
            <p:cNvSpPr>
              <a:spLocks noChangeArrowheads="1"/>
            </p:cNvSpPr>
            <p:nvPr/>
          </p:nvSpPr>
          <p:spPr bwMode="auto">
            <a:xfrm>
              <a:off x="4059" y="2659"/>
              <a:ext cx="2070" cy="1485"/>
            </a:xfrm>
            <a:prstGeom prst="wedgeRoundRectCallout">
              <a:avLst>
                <a:gd name="adj1" fmla="val -68639"/>
                <a:gd name="adj2" fmla="val -731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/>
            </a:p>
            <a:p>
              <a:pPr>
                <a:buFontTx/>
                <a:buNone/>
              </a:pPr>
              <a:endParaRPr lang="en-US" altLang="zh-CN" sz="1800" b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" name="Rectangle 51"/>
            <p:cNvSpPr>
              <a:spLocks noChangeArrowheads="1"/>
            </p:cNvSpPr>
            <p:nvPr/>
          </p:nvSpPr>
          <p:spPr bwMode="auto">
            <a:xfrm>
              <a:off x="4059" y="2659"/>
              <a:ext cx="2025" cy="1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</a:pPr>
              <a:r>
                <a:rPr lang="zh-CN" altLang="en-US" dirty="0" smtClean="0">
                  <a:latin typeface="+mj-ea"/>
                  <a:ea typeface="+mj-ea"/>
                </a:rPr>
                <a:t>  比</a:t>
              </a:r>
              <a:r>
                <a:rPr lang="zh-CN" altLang="en-US" dirty="0">
                  <a:latin typeface="+mj-ea"/>
                  <a:ea typeface="+mj-ea"/>
                </a:rPr>
                <a:t>例尺</a:t>
              </a:r>
              <a:r>
                <a:rPr lang="en-US" altLang="zh-CN" dirty="0">
                  <a:latin typeface="+mj-ea"/>
                  <a:ea typeface="+mj-ea"/>
                </a:rPr>
                <a:t>2:1</a:t>
              </a:r>
              <a:r>
                <a:rPr lang="zh-CN" altLang="en-US" dirty="0">
                  <a:latin typeface="+mj-ea"/>
                  <a:ea typeface="+mj-ea"/>
                </a:rPr>
                <a:t>表示图上距离是实际距离的</a:t>
              </a:r>
              <a:r>
                <a:rPr lang="en-US" altLang="zh-CN" dirty="0">
                  <a:latin typeface="+mj-ea"/>
                  <a:ea typeface="+mj-ea"/>
                </a:rPr>
                <a:t>2</a:t>
              </a:r>
              <a:r>
                <a:rPr lang="zh-CN" altLang="en-US" dirty="0">
                  <a:latin typeface="+mj-ea"/>
                  <a:ea typeface="+mj-ea"/>
                </a:rPr>
                <a:t>倍。实际距离是图上距离的     。</a:t>
              </a:r>
              <a:endParaRPr lang="en-US" altLang="zh-CN" dirty="0">
                <a:latin typeface="+mj-ea"/>
                <a:ea typeface="+mj-ea"/>
              </a:endParaRPr>
            </a:p>
          </p:txBody>
        </p:sp>
      </p:grpSp>
      <p:grpSp>
        <p:nvGrpSpPr>
          <p:cNvPr id="29" name="Group 45"/>
          <p:cNvGrpSpPr>
            <a:grpSpLocks/>
          </p:cNvGrpSpPr>
          <p:nvPr/>
        </p:nvGrpSpPr>
        <p:grpSpPr bwMode="auto">
          <a:xfrm>
            <a:off x="142847" y="4714886"/>
            <a:ext cx="6000789" cy="1571634"/>
            <a:chOff x="1227" y="3764"/>
            <a:chExt cx="3668" cy="841"/>
          </a:xfrm>
        </p:grpSpPr>
        <p:sp>
          <p:nvSpPr>
            <p:cNvPr id="30" name="AutoShape 27"/>
            <p:cNvSpPr>
              <a:spLocks noChangeArrowheads="1"/>
            </p:cNvSpPr>
            <p:nvPr/>
          </p:nvSpPr>
          <p:spPr bwMode="auto">
            <a:xfrm>
              <a:off x="1227" y="3764"/>
              <a:ext cx="3420" cy="81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zh-CN" altLang="zh-CN">
                <a:ea typeface="宋体" pitchFamily="2" charset="-122"/>
              </a:endParaRPr>
            </a:p>
            <a:p>
              <a:pPr>
                <a:buFontTx/>
                <a:buNone/>
              </a:pPr>
              <a:endParaRPr lang="zh-CN" altLang="zh-CN" sz="1800" b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" name="Rectangle 44"/>
            <p:cNvSpPr>
              <a:spLocks noChangeArrowheads="1"/>
            </p:cNvSpPr>
            <p:nvPr/>
          </p:nvSpPr>
          <p:spPr bwMode="auto">
            <a:xfrm>
              <a:off x="1227" y="3854"/>
              <a:ext cx="3668" cy="751"/>
            </a:xfrm>
            <a:prstGeom prst="round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为</a:t>
              </a:r>
              <a:r>
                <a:rPr lang="zh-CN" altLang="en-US" sz="32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了计算方便，一般把比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endPara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>
                <a:buFontTx/>
                <a:buNone/>
              </a:pP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尺写</a:t>
              </a:r>
              <a:r>
                <a:rPr lang="zh-CN" altLang="en-US" sz="32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成前项或后项是</a:t>
              </a:r>
              <a:r>
                <a:rPr lang="en-US" altLang="zh-CN" sz="32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的形式！</a:t>
              </a:r>
            </a:p>
          </p:txBody>
        </p:sp>
      </p:grpSp>
      <p:pic>
        <p:nvPicPr>
          <p:cNvPr id="32" name="Picture 46" descr="100副本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33833" y="2640009"/>
            <a:ext cx="16716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0772" name="Object 4"/>
          <p:cNvGraphicFramePr>
            <a:graphicFrameLocks noChangeAspect="1"/>
          </p:cNvGraphicFramePr>
          <p:nvPr/>
        </p:nvGraphicFramePr>
        <p:xfrm>
          <a:off x="6286512" y="4643446"/>
          <a:ext cx="385415" cy="785818"/>
        </p:xfrm>
        <a:graphic>
          <a:graphicData uri="http://schemas.openxmlformats.org/presentationml/2006/ole">
            <p:oleObj spid="_x0000_s160772" name="Equation" r:id="rId8" imgW="15228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282" y="64291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填一填。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44" y="1071546"/>
            <a:ext cx="8786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一幅图的比例尺是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1∶2000000,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它表示图上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的距离相当于实际距离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实际距离是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图上距离的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4950" y="2000240"/>
            <a:ext cx="1390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千米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4757" y="2714620"/>
            <a:ext cx="19415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2000000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倍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282" y="3429000"/>
            <a:ext cx="3749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一幅图的比例尺是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73736" y="3342109"/>
            <a:ext cx="1884148" cy="663097"/>
            <a:chOff x="3973736" y="3270671"/>
            <a:chExt cx="1884148" cy="663097"/>
          </a:xfrm>
        </p:grpSpPr>
        <p:pic>
          <p:nvPicPr>
            <p:cNvPr id="15" name="gd2.jpg" descr="id:2147504478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1934" y="3571876"/>
              <a:ext cx="1631642" cy="361892"/>
            </a:xfrm>
            <a:prstGeom prst="rect">
              <a:avLst/>
            </a:prstGeom>
          </p:spPr>
        </p:pic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3973736" y="3270671"/>
              <a:ext cx="1884148" cy="5869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      </a:t>
              </a:r>
              <a:r>
                <a:rPr lang="en-US" altLang="zh-CN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50km</a:t>
              </a:r>
              <a:endPara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00066" y="4001381"/>
            <a:ext cx="8572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它表示图上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厘米的距离相当于实际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的距离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把它转化成数值比例尺是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09090" y="421481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43834" y="4214818"/>
            <a:ext cx="1390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千米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00826" y="4929198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5000000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346" y="785794"/>
            <a:ext cx="8786810" cy="1571636"/>
            <a:chOff x="0" y="571480"/>
            <a:chExt cx="8786810" cy="1571636"/>
          </a:xfrm>
        </p:grpSpPr>
        <p:sp>
          <p:nvSpPr>
            <p:cNvPr id="3" name="圆角矩形 2"/>
            <p:cNvSpPr/>
            <p:nvPr/>
          </p:nvSpPr>
          <p:spPr>
            <a:xfrm>
              <a:off x="0" y="571480"/>
              <a:ext cx="8786810" cy="15716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571480"/>
              <a:ext cx="87153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北京到天津的实际距离是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120 km,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在一幅地图上量得两地的图上距离是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.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4 cm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。这幅地图的比例尺是多少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357290" y="2571744"/>
            <a:ext cx="6715172" cy="2976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∶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实际距离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比例尺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120 km=12000000 cm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4∶12000000=1∶5000000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这幅图的比例尺是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1∶5000000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6008</TotalTime>
  <Words>990</Words>
  <Application>Microsoft Office PowerPoint</Application>
  <PresentationFormat>全屏显示(4:3)</PresentationFormat>
  <Paragraphs>161</Paragraphs>
  <Slides>23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Office 主题</vt:lpstr>
      <vt:lpstr>Equation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人教版六年级数学下册第4单元</dc:title>
  <dc:creator>吉林梓翰教育图书有限公司</dc:creator>
  <cp:lastModifiedBy>lenovop</cp:lastModifiedBy>
  <cp:revision>1114</cp:revision>
  <dcterms:created xsi:type="dcterms:W3CDTF">2015-11-21T07:20:00Z</dcterms:created>
  <dcterms:modified xsi:type="dcterms:W3CDTF">2021-11-01T03:18:12Z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